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2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13"/>
  </p:normalViewPr>
  <p:slideViewPr>
    <p:cSldViewPr snapToGrid="0" snapToObjects="1">
      <p:cViewPr varScale="1">
        <p:scale>
          <a:sx n="90" d="100"/>
          <a:sy n="90" d="100"/>
        </p:scale>
        <p:origin x="23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3CCAA-F787-564F-959E-1AD4E6E9B756}" type="datetimeFigureOut">
              <a:rPr lang="en-US" smtClean="0"/>
              <a:t>2/14/17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44C5B-4B3A-5740-8F9A-080AF43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43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387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22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663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- Design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61" y="0"/>
            <a:ext cx="12215661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719403" y="1268315"/>
            <a:ext cx="8064896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9403" y="2636467"/>
            <a:ext cx="5664629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719403" y="3788596"/>
            <a:ext cx="5664629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719403" y="4149080"/>
            <a:ext cx="5664629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891" y="5299052"/>
            <a:ext cx="3022432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15" y="6185026"/>
            <a:ext cx="2400264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55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109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78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67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24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62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66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51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07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57ACE-358B-854C-A02B-1FCB8E1320E3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3E678C-048D-BA41-926D-17F4221E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62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f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WORKING REMOTELY IN A HPC CLUSTER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Fairly share of computing power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JOSE DE VEGA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err="1" smtClean="0"/>
              <a:t>jose.devega@earlham.ac.uk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459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4518"/>
            <a:ext cx="10515600" cy="1325563"/>
          </a:xfrm>
        </p:spPr>
        <p:txBody>
          <a:bodyPr/>
          <a:lstStyle/>
          <a:p>
            <a:r>
              <a:rPr lang="en-US" dirty="0" smtClean="0"/>
              <a:t>HPC = </a:t>
            </a:r>
            <a:r>
              <a:rPr lang="en-US" dirty="0" smtClean="0"/>
              <a:t>High-performan</a:t>
            </a:r>
            <a:r>
              <a:rPr lang="en-US" dirty="0" smtClean="0"/>
              <a:t>ce computing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55" y="2466565"/>
            <a:ext cx="3810000" cy="2527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675" y="1943517"/>
            <a:ext cx="2435520" cy="37311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6015" y="2466565"/>
            <a:ext cx="3288753" cy="246656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73045" y="2661734"/>
            <a:ext cx="677732" cy="207622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034675" y="1943517"/>
            <a:ext cx="2435520" cy="373114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226015" y="2466565"/>
            <a:ext cx="3288753" cy="246656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15491" y="2606415"/>
            <a:ext cx="1011220" cy="28739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37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3598" b="6402"/>
          <a:stretch/>
        </p:blipFill>
        <p:spPr>
          <a:xfrm>
            <a:off x="542444" y="1646479"/>
            <a:ext cx="6266331" cy="3488213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75621" y="-215788"/>
            <a:ext cx="10515600" cy="1325563"/>
          </a:xfrm>
        </p:spPr>
        <p:txBody>
          <a:bodyPr/>
          <a:lstStyle/>
          <a:p>
            <a:r>
              <a:rPr lang="en-US" dirty="0" smtClean="0"/>
              <a:t>Fair use: Job Scheduler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16578"/>
          <a:stretch/>
        </p:blipFill>
        <p:spPr>
          <a:xfrm>
            <a:off x="7324029" y="1200338"/>
            <a:ext cx="4524623" cy="43129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89289" y="1083741"/>
            <a:ext cx="924484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smtClean="0"/>
              <a:t>Resources</a:t>
            </a:r>
            <a:endParaRPr lang="en-US" sz="1400"/>
          </a:p>
        </p:txBody>
      </p:sp>
      <p:sp>
        <p:nvSpPr>
          <p:cNvPr id="7" name="TextBox 6"/>
          <p:cNvSpPr txBox="1"/>
          <p:nvPr/>
        </p:nvSpPr>
        <p:spPr>
          <a:xfrm>
            <a:off x="7089288" y="3319037"/>
            <a:ext cx="924484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Resources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9786778" y="3236698"/>
            <a:ext cx="54694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Time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9771645" y="5359405"/>
            <a:ext cx="54694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smtClean="0"/>
              <a:t>Time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5262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28165" y="4499884"/>
            <a:ext cx="11720400" cy="23581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463" y="149336"/>
            <a:ext cx="10515600" cy="1325563"/>
          </a:xfrm>
        </p:spPr>
        <p:txBody>
          <a:bodyPr/>
          <a:lstStyle/>
          <a:p>
            <a:r>
              <a:rPr lang="en-US" dirty="0" err="1" smtClean="0"/>
              <a:t>Loggining</a:t>
            </a:r>
            <a:r>
              <a:rPr lang="en-US" dirty="0" smtClean="0"/>
              <a:t> in </a:t>
            </a:r>
            <a:r>
              <a:rPr lang="en-US" i="1" dirty="0" smtClean="0"/>
              <a:t>our </a:t>
            </a:r>
            <a:r>
              <a:rPr lang="en-US" dirty="0" smtClean="0"/>
              <a:t>HPC cluster: </a:t>
            </a:r>
            <a:r>
              <a:rPr lang="en-US" b="1" u="sng" dirty="0" err="1" smtClean="0"/>
              <a:t>ssh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6549"/>
          <a:stretch/>
        </p:blipFill>
        <p:spPr>
          <a:xfrm>
            <a:off x="1994647" y="1474899"/>
            <a:ext cx="5589494" cy="23975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35963" y="149336"/>
            <a:ext cx="40126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Secure Shell (</a:t>
            </a:r>
            <a:r>
              <a:rPr lang="en-US" dirty="0" err="1" smtClean="0"/>
              <a:t>ssh</a:t>
            </a:r>
            <a:r>
              <a:rPr lang="en-US" dirty="0" smtClean="0"/>
              <a:t>) is a popular network protocol for secure data communication, remote shell and command execution, and other network services between two computers connected through a secure channel.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8165" y="4499884"/>
            <a:ext cx="11748409" cy="29238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Exercise </a:t>
            </a:r>
          </a:p>
          <a:p>
            <a:r>
              <a:rPr lang="en-US" sz="2000" dirty="0" smtClean="0"/>
              <a:t>Open your terminal and run</a:t>
            </a:r>
            <a:r>
              <a:rPr lang="is-IS" sz="2000" dirty="0" smtClean="0"/>
              <a:t>…</a:t>
            </a:r>
            <a:r>
              <a:rPr lang="en-US" sz="2000" dirty="0" smtClean="0"/>
              <a:t> </a:t>
            </a:r>
          </a:p>
          <a:p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1)	</a:t>
            </a:r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ssh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 training01@10.0.49.161</a:t>
            </a:r>
          </a:p>
          <a:p>
            <a:r>
              <a:rPr lang="en-US" sz="2000" dirty="0" smtClean="0"/>
              <a:t>where </a:t>
            </a:r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ssh</a:t>
            </a:r>
            <a:r>
              <a:rPr lang="en-US" sz="2000" dirty="0" smtClean="0"/>
              <a:t> is the command, 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training01</a:t>
            </a:r>
            <a:r>
              <a:rPr lang="en-US" sz="2000" dirty="0" smtClean="0"/>
              <a:t> is your username, and 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10.0.49.161</a:t>
            </a:r>
            <a:r>
              <a:rPr lang="en-US" sz="2000" dirty="0" smtClean="0"/>
              <a:t> is the address of the server</a:t>
            </a:r>
          </a:p>
          <a:p>
            <a:r>
              <a:rPr lang="en-US" sz="2000" dirty="0" smtClean="0"/>
              <a:t>2) Run the commands, </a:t>
            </a:r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pwd</a:t>
            </a:r>
            <a:r>
              <a:rPr lang="en-US" sz="2000" dirty="0" smtClean="0"/>
              <a:t> and 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who</a:t>
            </a:r>
            <a:r>
              <a:rPr lang="en-US" sz="2000" dirty="0" smtClean="0"/>
              <a:t>; what is the result?</a:t>
            </a:r>
          </a:p>
          <a:p>
            <a:r>
              <a:rPr lang="en-US" dirty="0" smtClean="0"/>
              <a:t>Note1: If you are in the second row, your username is 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training02</a:t>
            </a:r>
            <a:r>
              <a:rPr lang="en-US" dirty="0" smtClean="0"/>
              <a:t>, and so on</a:t>
            </a:r>
            <a:r>
              <a:rPr lang="is-IS" dirty="0" smtClean="0"/>
              <a:t>…</a:t>
            </a:r>
            <a:r>
              <a:rPr lang="en-US" dirty="0"/>
              <a:t>	</a:t>
            </a:r>
            <a:endParaRPr lang="en-US" dirty="0" smtClean="0"/>
          </a:p>
          <a:p>
            <a:r>
              <a:rPr lang="en-US" dirty="0" smtClean="0"/>
              <a:t>Note2: Your password is </a:t>
            </a:r>
            <a:r>
              <a:rPr lang="en-US" i="1" dirty="0" err="1" smtClean="0"/>
              <a:t>earlhamNN</a:t>
            </a:r>
            <a:r>
              <a:rPr lang="en-US" dirty="0" smtClean="0"/>
              <a:t>, where </a:t>
            </a:r>
            <a:r>
              <a:rPr lang="en-US" i="1" dirty="0" smtClean="0"/>
              <a:t>NN</a:t>
            </a:r>
            <a:r>
              <a:rPr lang="en-US" dirty="0" smtClean="0"/>
              <a:t> is your row number, </a:t>
            </a:r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i="1" dirty="0" smtClean="0"/>
              <a:t>earlham02</a:t>
            </a:r>
            <a:r>
              <a:rPr lang="en-US" dirty="0" smtClean="0"/>
              <a:t> for the second row.</a:t>
            </a:r>
          </a:p>
          <a:p>
            <a:endParaRPr lang="en-US" sz="2000" i="1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80844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463" y="149336"/>
            <a:ext cx="10515600" cy="1325563"/>
          </a:xfrm>
        </p:spPr>
        <p:txBody>
          <a:bodyPr/>
          <a:lstStyle/>
          <a:p>
            <a:r>
              <a:rPr lang="en-US" dirty="0" err="1" smtClean="0"/>
              <a:t>Loggining</a:t>
            </a:r>
            <a:r>
              <a:rPr lang="en-US" dirty="0" smtClean="0"/>
              <a:t> in </a:t>
            </a:r>
            <a:r>
              <a:rPr lang="en-US" i="1" dirty="0" smtClean="0"/>
              <a:t>our </a:t>
            </a:r>
            <a:r>
              <a:rPr lang="en-US" dirty="0" smtClean="0"/>
              <a:t>HPC cluster: </a:t>
            </a:r>
            <a:r>
              <a:rPr lang="en-US" b="1" u="sng" dirty="0" err="1" smtClean="0"/>
              <a:t>ssh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6549"/>
          <a:stretch/>
        </p:blipFill>
        <p:spPr>
          <a:xfrm>
            <a:off x="1994647" y="1474899"/>
            <a:ext cx="5589494" cy="23975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35963" y="149336"/>
            <a:ext cx="40126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Secure Shell (</a:t>
            </a:r>
            <a:r>
              <a:rPr lang="en-US" dirty="0" err="1" smtClean="0"/>
              <a:t>ssh</a:t>
            </a:r>
            <a:r>
              <a:rPr lang="en-US" dirty="0" smtClean="0"/>
              <a:t>) is a popular network protocol for secure data communication, remote shell and command execution, and other network services between two computers connected through a secure channel.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8165" y="4499884"/>
            <a:ext cx="11748409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Exercise </a:t>
            </a:r>
          </a:p>
          <a:p>
            <a:r>
              <a:rPr lang="en-US" sz="2000" dirty="0" smtClean="0"/>
              <a:t>Open your terminal and run</a:t>
            </a:r>
            <a:r>
              <a:rPr lang="is-IS" sz="2000" dirty="0" smtClean="0"/>
              <a:t>…</a:t>
            </a:r>
            <a:r>
              <a:rPr lang="en-US" sz="2000" dirty="0" smtClean="0"/>
              <a:t> </a:t>
            </a:r>
          </a:p>
          <a:p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1)	</a:t>
            </a:r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ssh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 training01@10.0.49.161</a:t>
            </a:r>
          </a:p>
          <a:p>
            <a:r>
              <a:rPr lang="en-US" sz="2000" dirty="0" smtClean="0"/>
              <a:t>where </a:t>
            </a:r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ssh</a:t>
            </a:r>
            <a:r>
              <a:rPr lang="en-US" sz="2000" dirty="0" smtClean="0"/>
              <a:t> is the command, 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training01</a:t>
            </a:r>
            <a:r>
              <a:rPr lang="en-US" sz="2000" dirty="0" smtClean="0"/>
              <a:t> is your username, and 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10.0.49.161</a:t>
            </a:r>
            <a:r>
              <a:rPr lang="en-US" sz="2000" dirty="0" smtClean="0"/>
              <a:t> is the address of the server</a:t>
            </a:r>
          </a:p>
          <a:p>
            <a:r>
              <a:rPr lang="en-US" sz="2000" dirty="0" smtClean="0"/>
              <a:t>2) Run the commands, </a:t>
            </a:r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pwd</a:t>
            </a:r>
            <a:r>
              <a:rPr lang="en-US" sz="2000" dirty="0" smtClean="0"/>
              <a:t> and 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who</a:t>
            </a:r>
            <a:r>
              <a:rPr lang="en-US" sz="2000" dirty="0" smtClean="0"/>
              <a:t>; what is the result?</a:t>
            </a:r>
          </a:p>
          <a:p>
            <a:r>
              <a:rPr lang="en-US" dirty="0" smtClean="0"/>
              <a:t>Note1: If you are in the second row, your username is 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training02</a:t>
            </a:r>
            <a:r>
              <a:rPr lang="en-US" dirty="0" smtClean="0"/>
              <a:t>, and so on</a:t>
            </a:r>
            <a:r>
              <a:rPr lang="is-IS" dirty="0" smtClean="0"/>
              <a:t>…</a:t>
            </a:r>
            <a:r>
              <a:rPr lang="en-US" dirty="0"/>
              <a:t>	</a:t>
            </a:r>
            <a:endParaRPr lang="en-US" dirty="0" smtClean="0"/>
          </a:p>
          <a:p>
            <a:r>
              <a:rPr lang="en-US" dirty="0" smtClean="0"/>
              <a:t>Note2: Your password is </a:t>
            </a:r>
            <a:r>
              <a:rPr lang="en-US" i="1" dirty="0" err="1" smtClean="0"/>
              <a:t>earlhamNN</a:t>
            </a:r>
            <a:r>
              <a:rPr lang="en-US" dirty="0" smtClean="0"/>
              <a:t>, where </a:t>
            </a:r>
            <a:r>
              <a:rPr lang="en-US" i="1" dirty="0" smtClean="0"/>
              <a:t>NN</a:t>
            </a:r>
            <a:r>
              <a:rPr lang="en-US" dirty="0" smtClean="0"/>
              <a:t> is your row number, </a:t>
            </a:r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i="1" dirty="0" smtClean="0"/>
              <a:t>earlham02</a:t>
            </a:r>
            <a:r>
              <a:rPr lang="en-US" dirty="0" smtClean="0"/>
              <a:t> for the second row.</a:t>
            </a:r>
          </a:p>
          <a:p>
            <a:endParaRPr lang="en-US" sz="2000" i="1" dirty="0"/>
          </a:p>
          <a:p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053" y="0"/>
            <a:ext cx="4381948" cy="548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58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020753" y="5185855"/>
            <a:ext cx="5970494" cy="238686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767012"/>
            <a:ext cx="5970494" cy="634748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2137" y="-320137"/>
            <a:ext cx="10515600" cy="1325563"/>
          </a:xfrm>
        </p:spPr>
        <p:txBody>
          <a:bodyPr/>
          <a:lstStyle/>
          <a:p>
            <a:r>
              <a:rPr lang="en-US" dirty="0" smtClean="0"/>
              <a:t>Run a simple job on the cluster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9352" y="401383"/>
            <a:ext cx="5180842" cy="79098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800" dirty="0" smtClean="0"/>
          </a:p>
          <a:p>
            <a:r>
              <a:rPr lang="en-GB" sz="2000" dirty="0" smtClean="0"/>
              <a:t>Create a new text file with the test editor </a:t>
            </a:r>
            <a:r>
              <a:rPr lang="en-GB" sz="2000" i="1" dirty="0" err="1" smtClean="0"/>
              <a:t>nano</a:t>
            </a:r>
            <a:r>
              <a:rPr lang="en-GB" sz="2000" dirty="0" smtClean="0"/>
              <a:t>:</a:t>
            </a:r>
            <a:r>
              <a:rPr lang="en-US" sz="2000" dirty="0"/>
              <a:t> </a:t>
            </a:r>
            <a:endParaRPr lang="en-US" sz="2000" dirty="0" smtClean="0"/>
          </a:p>
          <a:p>
            <a:pPr algn="ctr"/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nano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josedevega.sh</a:t>
            </a:r>
            <a:endParaRPr lang="en-US" sz="20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endParaRPr lang="en-US" sz="20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r>
              <a:rPr lang="en-US" sz="2000" dirty="0" smtClean="0">
                <a:ea typeface="Andale Mono" charset="0"/>
                <a:cs typeface="Andale Mono" charset="0"/>
              </a:rPr>
              <a:t>Copy this example and save it:</a:t>
            </a:r>
          </a:p>
          <a:p>
            <a:pPr algn="ctr"/>
            <a:endParaRPr lang="en-US" sz="2000" dirty="0">
              <a:ea typeface="Andale Mono" charset="0"/>
              <a:cs typeface="Andale Mono" charset="0"/>
            </a:endParaRPr>
          </a:p>
          <a:p>
            <a:pPr algn="ctr"/>
            <a:endParaRPr lang="en-US" sz="2000" dirty="0" smtClean="0">
              <a:ea typeface="Andale Mono" charset="0"/>
              <a:cs typeface="Andale Mono" charset="0"/>
            </a:endParaRPr>
          </a:p>
          <a:p>
            <a:pPr algn="ctr"/>
            <a:endParaRPr lang="en-US" sz="2000" dirty="0">
              <a:ea typeface="Andale Mono" charset="0"/>
              <a:cs typeface="Andale Mono" charset="0"/>
            </a:endParaRPr>
          </a:p>
          <a:p>
            <a:pPr algn="ctr"/>
            <a:endParaRPr lang="en-US" sz="2000" dirty="0" smtClean="0">
              <a:ea typeface="Andale Mono" charset="0"/>
              <a:cs typeface="Andale Mono" charset="0"/>
            </a:endParaRPr>
          </a:p>
          <a:p>
            <a:pPr algn="ctr"/>
            <a:endParaRPr lang="en-US" sz="2000" dirty="0">
              <a:ea typeface="Andale Mono" charset="0"/>
              <a:cs typeface="Andale Mono" charset="0"/>
            </a:endParaRPr>
          </a:p>
          <a:p>
            <a:pPr algn="ctr"/>
            <a:endParaRPr lang="en-US" sz="2000" dirty="0" smtClean="0">
              <a:ea typeface="Andale Mono" charset="0"/>
              <a:cs typeface="Andale Mono" charset="0"/>
            </a:endParaRPr>
          </a:p>
          <a:p>
            <a:pPr algn="ctr"/>
            <a:endParaRPr lang="en-US" sz="2000" dirty="0">
              <a:ea typeface="Andale Mono" charset="0"/>
              <a:cs typeface="Andale Mono" charset="0"/>
            </a:endParaRPr>
          </a:p>
          <a:p>
            <a:pPr algn="ctr"/>
            <a:endParaRPr lang="en-US" sz="2000" dirty="0" smtClean="0">
              <a:ea typeface="Andale Mono" charset="0"/>
              <a:cs typeface="Andale Mono" charset="0"/>
            </a:endParaRPr>
          </a:p>
          <a:p>
            <a:pPr algn="ctr"/>
            <a:r>
              <a:rPr lang="en-US" sz="2000" dirty="0" smtClean="0">
                <a:ea typeface="Andale Mono" charset="0"/>
                <a:cs typeface="Andale Mono" charset="0"/>
              </a:rPr>
              <a:t>Submit it to </a:t>
            </a:r>
            <a:r>
              <a:rPr lang="en-US" sz="2000" dirty="0" err="1" smtClean="0">
                <a:ea typeface="Andale Mono" charset="0"/>
                <a:cs typeface="Andale Mono" charset="0"/>
              </a:rPr>
              <a:t>slurm</a:t>
            </a:r>
            <a:r>
              <a:rPr lang="en-US" sz="2000" dirty="0" smtClean="0">
                <a:ea typeface="Andale Mono" charset="0"/>
                <a:cs typeface="Andale Mono" charset="0"/>
              </a:rPr>
              <a:t>:</a:t>
            </a:r>
          </a:p>
          <a:p>
            <a:pPr algn="ctr"/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sbatch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josedevega.sh</a:t>
            </a:r>
            <a:endParaRPr lang="en-US" sz="20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endParaRPr lang="en-US" sz="20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r>
              <a:rPr lang="en-US" sz="2000" dirty="0" smtClean="0">
                <a:ea typeface="Andale Mono" charset="0"/>
                <a:cs typeface="Andale Mono" charset="0"/>
              </a:rPr>
              <a:t>Check how is running:</a:t>
            </a:r>
          </a:p>
          <a:p>
            <a:pPr algn="ctr"/>
            <a:r>
              <a:rPr lang="en-US" sz="2000" dirty="0" err="1" smtClean="0">
                <a:latin typeface="Andale Mono" charset="0"/>
                <a:ea typeface="Andale Mono" charset="0"/>
                <a:cs typeface="Andale Mono" charset="0"/>
              </a:rPr>
              <a:t>sbatch</a:t>
            </a:r>
            <a:r>
              <a:rPr lang="en-US" sz="2000" dirty="0" smtClean="0">
                <a:latin typeface="Andale Mono" charset="0"/>
                <a:ea typeface="Andale Mono" charset="0"/>
                <a:cs typeface="Andale Mono" charset="0"/>
              </a:rPr>
              <a:t> training01</a:t>
            </a:r>
            <a:endParaRPr lang="en-US" sz="2000" dirty="0"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r>
              <a:rPr lang="en-US" sz="2000" dirty="0" smtClean="0">
                <a:ea typeface="Andale Mono" charset="0"/>
                <a:cs typeface="Andale Mono" charset="0"/>
              </a:rPr>
              <a:t>Note: replace 01 with your row number</a:t>
            </a:r>
          </a:p>
          <a:p>
            <a:pPr algn="ctr"/>
            <a:endParaRPr lang="en-US" sz="2000" dirty="0"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endParaRPr lang="en-US" sz="2000" dirty="0" smtClean="0">
              <a:latin typeface="Andale Mono" charset="0"/>
              <a:ea typeface="Andale Mono" charset="0"/>
              <a:cs typeface="Andale Mono" charset="0"/>
            </a:endParaRPr>
          </a:p>
          <a:p>
            <a:endParaRPr lang="en-US" sz="2000" dirty="0">
              <a:latin typeface="Andale Mono" charset="0"/>
              <a:ea typeface="Andale Mono" charset="0"/>
              <a:cs typeface="Andale Mono" charset="0"/>
            </a:endParaRPr>
          </a:p>
          <a:p>
            <a:endParaRPr lang="en-GB" sz="20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457200" indent="-457200">
              <a:buAutoNum type="arabicParenR"/>
            </a:pPr>
            <a:endParaRPr lang="en-US" sz="2000" i="1" dirty="0" smtClean="0"/>
          </a:p>
          <a:p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93" y="2153579"/>
            <a:ext cx="5168900" cy="1943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2" y="6350711"/>
            <a:ext cx="5255498" cy="4679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53374" y="5412935"/>
            <a:ext cx="56481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After checking that is running, try to cancel it:</a:t>
            </a:r>
          </a:p>
          <a:p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	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scancel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4</a:t>
            </a:r>
          </a:p>
          <a:p>
            <a:pPr algn="ctr"/>
            <a:r>
              <a:rPr lang="en-US" dirty="0" smtClean="0">
                <a:ea typeface="Andale Mono" charset="0"/>
                <a:cs typeface="Andale Mono" charset="0"/>
              </a:rPr>
              <a:t>Where the number is the JOBID of yours, that you can find in the first column of </a:t>
            </a:r>
            <a:r>
              <a:rPr lang="en-US" dirty="0" err="1" smtClean="0">
                <a:ea typeface="Andale Mono" charset="0"/>
                <a:cs typeface="Andale Mono" charset="0"/>
              </a:rPr>
              <a:t>squeue</a:t>
            </a:r>
            <a:r>
              <a:rPr lang="en-US" dirty="0" smtClean="0">
                <a:ea typeface="Andale Mono" charset="0"/>
                <a:cs typeface="Andale Mono" charset="0"/>
              </a:rPr>
              <a:t>.</a:t>
            </a:r>
            <a:endParaRPr lang="en-US" dirty="0">
              <a:ea typeface="Andale Mono" charset="0"/>
              <a:cs typeface="Andale Mono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66104" y="1483485"/>
            <a:ext cx="497572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u="sng" dirty="0" smtClean="0"/>
              <a:t>Basic commands:</a:t>
            </a:r>
          </a:p>
          <a:p>
            <a:pPr algn="ctr"/>
            <a:r>
              <a:rPr lang="en-US" sz="3600" dirty="0" err="1" smtClean="0"/>
              <a:t>sbatch</a:t>
            </a:r>
            <a:r>
              <a:rPr lang="en-US" sz="3600" dirty="0" smtClean="0"/>
              <a:t> </a:t>
            </a:r>
            <a:r>
              <a:rPr lang="en-US" sz="3600" i="1" dirty="0" err="1" smtClean="0"/>
              <a:t>yourscriptname.sh</a:t>
            </a:r>
            <a:endParaRPr lang="en-US" sz="3600" i="1" dirty="0" smtClean="0"/>
          </a:p>
          <a:p>
            <a:pPr algn="ctr"/>
            <a:r>
              <a:rPr lang="en-US" sz="3600" dirty="0" err="1" smtClean="0"/>
              <a:t>squeue</a:t>
            </a:r>
            <a:r>
              <a:rPr lang="en-US" sz="3600" dirty="0" smtClean="0"/>
              <a:t> –u </a:t>
            </a:r>
            <a:r>
              <a:rPr lang="en-US" sz="3600" i="1" dirty="0" err="1" smtClean="0"/>
              <a:t>yourusername</a:t>
            </a:r>
            <a:endParaRPr lang="en-US" sz="3600" i="1" dirty="0" smtClean="0"/>
          </a:p>
          <a:p>
            <a:pPr algn="ctr"/>
            <a:r>
              <a:rPr lang="en-US" sz="3600" dirty="0" err="1" smtClean="0"/>
              <a:t>squeue</a:t>
            </a:r>
            <a:r>
              <a:rPr lang="en-US" sz="3600" dirty="0" smtClean="0"/>
              <a:t> -a</a:t>
            </a:r>
          </a:p>
          <a:p>
            <a:pPr algn="ctr"/>
            <a:r>
              <a:rPr lang="en-US" sz="3600" dirty="0" err="1" smtClean="0"/>
              <a:t>scancel</a:t>
            </a:r>
            <a:r>
              <a:rPr lang="en-US" sz="3600" dirty="0" smtClean="0"/>
              <a:t> </a:t>
            </a:r>
            <a:r>
              <a:rPr lang="en-US" sz="3600" i="1" dirty="0" err="1" smtClean="0"/>
              <a:t>yourjobid</a:t>
            </a:r>
            <a:endParaRPr lang="en-US" sz="3600" i="1" dirty="0" smtClean="0"/>
          </a:p>
          <a:p>
            <a:pPr marL="285750" indent="-285750" algn="ctr">
              <a:buFont typeface="Arial" charset="0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43002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988" y="-106363"/>
            <a:ext cx="10515600" cy="1325563"/>
          </a:xfrm>
        </p:spPr>
        <p:txBody>
          <a:bodyPr/>
          <a:lstStyle/>
          <a:p>
            <a:r>
              <a:rPr lang="en-US" dirty="0" smtClean="0"/>
              <a:t>Requesting resources for a new task</a:t>
            </a:r>
            <a:r>
              <a:rPr lang="is-IS" dirty="0" smtClean="0"/>
              <a:t>…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435225" y="1042988"/>
            <a:ext cx="7150100" cy="4102100"/>
            <a:chOff x="2435225" y="1042988"/>
            <a:chExt cx="7150100" cy="4102100"/>
          </a:xfrm>
        </p:grpSpPr>
        <p:grpSp>
          <p:nvGrpSpPr>
            <p:cNvPr id="6" name="Group 5"/>
            <p:cNvGrpSpPr/>
            <p:nvPr/>
          </p:nvGrpSpPr>
          <p:grpSpPr>
            <a:xfrm>
              <a:off x="2435225" y="1042988"/>
              <a:ext cx="7150100" cy="4102100"/>
              <a:chOff x="2435225" y="1042988"/>
              <a:chExt cx="7150100" cy="41021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5225" y="1042988"/>
                <a:ext cx="7150100" cy="4102100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</p:pic>
          <p:sp>
            <p:nvSpPr>
              <p:cNvPr id="5" name="TextBox 4"/>
              <p:cNvSpPr txBox="1"/>
              <p:nvPr/>
            </p:nvSpPr>
            <p:spPr>
              <a:xfrm>
                <a:off x="4186238" y="2212461"/>
                <a:ext cx="359394" cy="33855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M</a:t>
                </a:r>
                <a:endParaRPr lang="en-US" sz="1600" dirty="0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3567111" y="1532265"/>
              <a:ext cx="798617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debug  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91675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211</Words>
  <Application>Microsoft Macintosh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Andale Mono</vt:lpstr>
      <vt:lpstr>Calibri</vt:lpstr>
      <vt:lpstr>Calibri Light</vt:lpstr>
      <vt:lpstr>Noto Serif</vt:lpstr>
      <vt:lpstr>Roboto</vt:lpstr>
      <vt:lpstr>Arial</vt:lpstr>
      <vt:lpstr>Office Theme</vt:lpstr>
      <vt:lpstr>WORKING REMOTELY IN A HPC CLUSTER</vt:lpstr>
      <vt:lpstr>HPC = High-performance computing</vt:lpstr>
      <vt:lpstr>Fair use: Job Scheduler</vt:lpstr>
      <vt:lpstr>Loggining in our HPC cluster: ssh</vt:lpstr>
      <vt:lpstr>Loggining in our HPC cluster: ssh</vt:lpstr>
      <vt:lpstr>Run a simple job on the cluster</vt:lpstr>
      <vt:lpstr>Requesting resources for a new task…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REMOTELY IN A HPC CLUSTER</dc:title>
  <dc:creator>Jose DeVega (EI)</dc:creator>
  <cp:lastModifiedBy>Jose DeVega (EI)</cp:lastModifiedBy>
  <cp:revision>11</cp:revision>
  <dcterms:created xsi:type="dcterms:W3CDTF">2017-02-13T16:06:00Z</dcterms:created>
  <dcterms:modified xsi:type="dcterms:W3CDTF">2017-02-14T15:48:57Z</dcterms:modified>
</cp:coreProperties>
</file>

<file path=docProps/thumbnail.jpeg>
</file>